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63" r:id="rId2"/>
    <p:sldId id="538" r:id="rId3"/>
    <p:sldId id="542" r:id="rId4"/>
    <p:sldId id="433" r:id="rId5"/>
    <p:sldId id="537" r:id="rId6"/>
    <p:sldId id="578" r:id="rId7"/>
    <p:sldId id="552" r:id="rId8"/>
    <p:sldId id="553" r:id="rId9"/>
    <p:sldId id="554" r:id="rId10"/>
    <p:sldId id="579" r:id="rId11"/>
    <p:sldId id="555" r:id="rId12"/>
    <p:sldId id="580" r:id="rId13"/>
    <p:sldId id="544" r:id="rId14"/>
    <p:sldId id="545" r:id="rId15"/>
    <p:sldId id="547" r:id="rId16"/>
    <p:sldId id="594" r:id="rId17"/>
    <p:sldId id="595" r:id="rId18"/>
    <p:sldId id="596" r:id="rId19"/>
    <p:sldId id="597" r:id="rId20"/>
    <p:sldId id="598" r:id="rId21"/>
    <p:sldId id="557" r:id="rId22"/>
    <p:sldId id="558" r:id="rId23"/>
    <p:sldId id="559" r:id="rId24"/>
    <p:sldId id="560" r:id="rId25"/>
    <p:sldId id="561" r:id="rId26"/>
    <p:sldId id="562" r:id="rId27"/>
    <p:sldId id="581" r:id="rId28"/>
    <p:sldId id="568" r:id="rId29"/>
    <p:sldId id="569" r:id="rId30"/>
    <p:sldId id="570" r:id="rId31"/>
    <p:sldId id="571" r:id="rId32"/>
    <p:sldId id="599" r:id="rId33"/>
    <p:sldId id="582" r:id="rId34"/>
    <p:sldId id="572" r:id="rId35"/>
    <p:sldId id="573" r:id="rId36"/>
    <p:sldId id="574" r:id="rId37"/>
    <p:sldId id="575" r:id="rId38"/>
    <p:sldId id="566" r:id="rId39"/>
    <p:sldId id="567" r:id="rId40"/>
    <p:sldId id="583" r:id="rId41"/>
    <p:sldId id="577" r:id="rId42"/>
    <p:sldId id="585" r:id="rId43"/>
    <p:sldId id="586" r:id="rId44"/>
    <p:sldId id="584" r:id="rId45"/>
    <p:sldId id="589" r:id="rId46"/>
    <p:sldId id="593" r:id="rId47"/>
    <p:sldId id="592" r:id="rId48"/>
    <p:sldId id="587" r:id="rId49"/>
    <p:sldId id="588" r:id="rId50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9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86" autoAdjust="0"/>
    <p:restoredTop sz="77938" autoAdjust="0"/>
  </p:normalViewPr>
  <p:slideViewPr>
    <p:cSldViewPr snapToGrid="0" showGuides="1">
      <p:cViewPr varScale="1">
        <p:scale>
          <a:sx n="142" d="100"/>
          <a:sy n="142" d="100"/>
        </p:scale>
        <p:origin x="584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0C4F4-A186-4C13-8E85-1B7149B6571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C51F3-D1E6-4E74-8EC3-F09FA4F68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5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C51F3-D1E6-4E74-8EC3-F09FA4F683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08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79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34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Marvin Minsky, John </a:t>
            </a:r>
            <a:r>
              <a:rPr lang="en-US" dirty="0" err="1"/>
              <a:t>MacCarthy</a:t>
            </a:r>
            <a:r>
              <a:rPr lang="en-US" dirty="0"/>
              <a:t>, Claude Shannon, Herbert Simon, John Nash, Arthur Samuel</a:t>
            </a:r>
          </a:p>
          <a:p>
            <a:endParaRPr lang="en-US" dirty="0"/>
          </a:p>
          <a:p>
            <a:r>
              <a:rPr lang="en-US" dirty="0"/>
              <a:t>What did they do?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Minsky: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John Nash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Claude Shannon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40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77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11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15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35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limit of hard rule-based 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94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limit of hard rule-based 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55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Emerged from the study of brain’s visual cortex</a:t>
            </a:r>
          </a:p>
          <a:p>
            <a:r>
              <a:rPr lang="en-US" dirty="0"/>
              <a:t>To be discussed later on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37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4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Logic based – domain knowledge of prime importance – Series of logical rules, ifs – Solving toy problems</a:t>
            </a:r>
          </a:p>
          <a:p>
            <a:r>
              <a:rPr lang="en-US" dirty="0"/>
              <a:t>Neural Networks – agnostic/learn by itself</a:t>
            </a:r>
          </a:p>
          <a:p>
            <a:r>
              <a:rPr lang="en-US" dirty="0"/>
              <a:t>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28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15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71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17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Logic based – domain knowledge of prime importance</a:t>
            </a:r>
          </a:p>
          <a:p>
            <a:r>
              <a:rPr lang="en-US" dirty="0"/>
              <a:t>Neural Networks – agnostic/learn by itself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78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70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83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www.quora.com</a:t>
            </a:r>
            <a:r>
              <a:rPr lang="en-US" dirty="0"/>
              <a:t>/What-is-the-difference-between-supervised-and-unsupervised-learning-algorithms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085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www.quora.com</a:t>
            </a:r>
            <a:r>
              <a:rPr lang="en-US" dirty="0"/>
              <a:t>/What-is-the-difference-between-supervised-and-unsupervised-learning-algorithms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7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www.quora.com</a:t>
            </a:r>
            <a:r>
              <a:rPr lang="en-US" dirty="0"/>
              <a:t>/What-is-the-difference-between-supervised-and-unsupervised-learning-algorithms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92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651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328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be valid statement but what is marketing, what is branding, what is real ?</a:t>
            </a:r>
          </a:p>
          <a:p>
            <a:r>
              <a:rPr lang="en-US" dirty="0"/>
              <a:t>The risk of many expectations that could be disappointed …</a:t>
            </a:r>
          </a:p>
          <a:p>
            <a:endParaRPr lang="en-US" dirty="0"/>
          </a:p>
          <a:p>
            <a:r>
              <a:rPr lang="en-US" dirty="0"/>
              <a:t>First IR: iron, textile industry with steam  machine 18</a:t>
            </a:r>
            <a:r>
              <a:rPr lang="en-US" baseline="30000" dirty="0"/>
              <a:t>th</a:t>
            </a:r>
            <a:r>
              <a:rPr lang="en-US" dirty="0"/>
              <a:t>-19th</a:t>
            </a:r>
          </a:p>
          <a:p>
            <a:r>
              <a:rPr lang="en-US" dirty="0"/>
              <a:t>Second IR: oil and electricity – before first world war</a:t>
            </a:r>
          </a:p>
          <a:p>
            <a:r>
              <a:rPr lang="en-US" dirty="0"/>
              <a:t>Third IR: Digital revolution – after 80’s</a:t>
            </a:r>
          </a:p>
          <a:p>
            <a:r>
              <a:rPr lang="en-US" dirty="0"/>
              <a:t>Fourth: now 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777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715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53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546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36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846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strong strategy otherwise risk of becoming a Cyber-colony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183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Strategic sectors may vary according to the country/region: healthcare in France, Manufacturing in China,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938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44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349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202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212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Policy on data, entrepreneurship, delegation, multidisciplinary research, education, public awareness, ethical committees,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939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908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472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than 1.2 billion people</a:t>
            </a:r>
          </a:p>
          <a:p>
            <a:r>
              <a:rPr lang="en-US" dirty="0"/>
              <a:t>Median age is 19 while in Europe 43 (me)</a:t>
            </a:r>
          </a:p>
          <a:p>
            <a:r>
              <a:rPr lang="en-US" dirty="0"/>
              <a:t>What are strategic sectors in Africa for AI</a:t>
            </a:r>
          </a:p>
          <a:p>
            <a:r>
              <a:rPr lang="en-US" dirty="0"/>
              <a:t>US$560 million VC in 2017 (60 of them through Google Launchpad accelerator)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828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African Institute for Mathematical Science (African Master of Machine Intelligence) – Google, Facebook sponsorship</a:t>
            </a:r>
          </a:p>
          <a:p>
            <a:r>
              <a:rPr lang="en-US" dirty="0" err="1"/>
              <a:t>Exemple</a:t>
            </a:r>
            <a:r>
              <a:rPr lang="en-US" dirty="0"/>
              <a:t> of applications but will be shown on later presentations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690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443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90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71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Faulty reasoning, objective, state prediction, long/short horizon, assumptions, question of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66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98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not proposed: </a:t>
            </a:r>
          </a:p>
          <a:p>
            <a:pPr marL="171450" indent="-171450">
              <a:buFontTx/>
              <a:buChar char="-"/>
            </a:pPr>
            <a:r>
              <a:rPr lang="en-US" dirty="0"/>
              <a:t>Weather forecast</a:t>
            </a:r>
          </a:p>
          <a:p>
            <a:pPr marL="171450" indent="-171450">
              <a:buFontTx/>
              <a:buChar char="-"/>
            </a:pPr>
            <a:r>
              <a:rPr lang="en-US" dirty="0"/>
              <a:t>Plant disease</a:t>
            </a:r>
          </a:p>
          <a:p>
            <a:pPr marL="171450" indent="-171450">
              <a:buFontTx/>
              <a:buChar char="-"/>
            </a:pP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18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58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52009"/>
            <a:ext cx="9144000" cy="744537"/>
          </a:xfrm>
        </p:spPr>
        <p:txBody>
          <a:bodyPr anchor="t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71800"/>
            <a:ext cx="9144000" cy="267462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103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8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5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1105"/>
            <a:ext cx="5036820" cy="80772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838200" y="2155824"/>
            <a:ext cx="5036820" cy="3917315"/>
          </a:xfrm>
        </p:spPr>
        <p:txBody>
          <a:bodyPr>
            <a:normAutofit/>
          </a:bodyPr>
          <a:lstStyle>
            <a:lvl1pPr marL="0" indent="0" algn="l" rtl="0">
              <a:buFontTx/>
              <a:buNone/>
              <a:defRPr sz="1800" baseline="0"/>
            </a:lvl1pPr>
            <a:lvl2pPr marL="457177" indent="0" algn="l" rtl="0">
              <a:buFontTx/>
              <a:buNone/>
              <a:defRPr sz="2400"/>
            </a:lvl2pPr>
            <a:lvl3pPr marL="914353" indent="0" algn="l" rtl="0">
              <a:buFontTx/>
              <a:buNone/>
              <a:defRPr sz="2400"/>
            </a:lvl3pPr>
            <a:lvl4pPr marL="1371531" indent="0" algn="l" rtl="0">
              <a:buFontTx/>
              <a:buNone/>
              <a:defRPr sz="2400"/>
            </a:lvl4pPr>
            <a:lvl5pPr marL="1828709" indent="0" algn="l" rtl="0">
              <a:buFontTx/>
              <a:buNone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hart Placeholder 11"/>
          <p:cNvSpPr>
            <a:spLocks noGrp="1"/>
          </p:cNvSpPr>
          <p:nvPr>
            <p:ph type="chart" sz="quarter" idx="15" hasCustomPrompt="1"/>
          </p:nvPr>
        </p:nvSpPr>
        <p:spPr>
          <a:xfrm>
            <a:off x="6327140" y="1181105"/>
            <a:ext cx="5034280" cy="489203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17073721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603382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04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6799"/>
            <a:ext cx="10515600" cy="6196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88825"/>
            <a:ext cx="5181600" cy="41881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988825"/>
            <a:ext cx="5181600" cy="418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42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1080131"/>
            <a:ext cx="10645143" cy="6010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3640" y="1889125"/>
            <a:ext cx="5221291" cy="43005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8200" y="1889125"/>
            <a:ext cx="5082540" cy="43005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715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7265"/>
            <a:ext cx="8884920" cy="8077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64615"/>
            <a:ext cx="711200" cy="365125"/>
          </a:xfrm>
        </p:spPr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838200" y="2155824"/>
            <a:ext cx="8884920" cy="3917315"/>
          </a:xfrm>
        </p:spPr>
        <p:txBody>
          <a:bodyPr>
            <a:normAutofit/>
          </a:bodyPr>
          <a:lstStyle>
            <a:lvl1pPr marL="0" indent="0" algn="l" rtl="0">
              <a:buFontTx/>
              <a:buNone/>
              <a:defRPr sz="1800" baseline="0"/>
            </a:lvl1pPr>
            <a:lvl2pPr marL="457177" indent="0" algn="l" rtl="0">
              <a:buFontTx/>
              <a:buNone/>
              <a:defRPr sz="2400"/>
            </a:lvl2pPr>
            <a:lvl3pPr marL="914353" indent="0" algn="l" rtl="0">
              <a:buFontTx/>
              <a:buNone/>
              <a:defRPr sz="2400"/>
            </a:lvl3pPr>
            <a:lvl4pPr marL="1371531" indent="0" algn="l" rtl="0">
              <a:buFontTx/>
              <a:buNone/>
              <a:defRPr sz="2400"/>
            </a:lvl4pPr>
            <a:lvl5pPr marL="1828709" indent="0" algn="l" rtl="0">
              <a:buFontTx/>
              <a:buNone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3882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02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35380"/>
            <a:ext cx="3932237" cy="92201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57398"/>
            <a:ext cx="6172200" cy="380365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5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5080"/>
            <a:ext cx="3932237" cy="9448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27699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78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81105"/>
            <a:ext cx="10515600" cy="807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67024"/>
            <a:ext cx="10515600" cy="3505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356355"/>
            <a:ext cx="711200" cy="365125"/>
          </a:xfrm>
          <a:prstGeom prst="rect">
            <a:avLst/>
          </a:prstGeom>
          <a:solidFill>
            <a:srgbClr val="0F90D0"/>
          </a:solidFill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fld id="{05F9E8EB-0DDF-4D7C-A745-6B028D7CD0B1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1" t="25742" r="17179" b="24752"/>
          <a:stretch/>
        </p:blipFill>
        <p:spPr>
          <a:xfrm>
            <a:off x="348881" y="163222"/>
            <a:ext cx="724638" cy="787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26" y="5960518"/>
            <a:ext cx="1863780" cy="6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1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3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c/dogs-vs-cats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ands-On%20Machine%20Learning%20with%20Scikit-Learn%20&amp;%20TensorFlow,%20O'Reilly,%20%202017" TargetMode="External"/><Relationship Id="rId4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7.svg"/><Relationship Id="rId4" Type="http://schemas.openxmlformats.org/officeDocument/2006/relationships/image" Target="../media/image17.svg"/><Relationship Id="rId9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manning.com/books/grokking-deep-reinforcement-learning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politics-ai/an-overview-of-national-ai-strategies-2a70ec6edfd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isuperpowers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indaba.com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zindi.africa/competitions" TargetMode="External"/><Relationship Id="rId4" Type="http://schemas.openxmlformats.org/officeDocument/2006/relationships/hyperlink" Target="https://aims-ammi.com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dioma.com/9-types-of-intelligence-infographic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18933" y="2399218"/>
            <a:ext cx="86868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en-US" sz="3200" b="1" dirty="0">
                <a:solidFill>
                  <a:schemeClr val="accent1"/>
                </a:solidFill>
                <a:latin typeface="Cambria" panose="02040503050406030204" pitchFamily="18" charset="0"/>
              </a:rPr>
              <a:t>ITU - EACO </a:t>
            </a:r>
          </a:p>
          <a:p>
            <a:pPr hangingPunct="0"/>
            <a:r>
              <a:rPr lang="en-US" sz="3200" b="1" dirty="0">
                <a:solidFill>
                  <a:schemeClr val="accent1"/>
                </a:solidFill>
                <a:latin typeface="Cambria" panose="02040503050406030204" pitchFamily="18" charset="0"/>
              </a:rPr>
              <a:t>WORKSHOP ON EMERGING TECHNOLOGIES</a:t>
            </a:r>
            <a:endParaRPr lang="en-US" sz="3200" dirty="0">
              <a:solidFill>
                <a:schemeClr val="accent1"/>
              </a:solidFill>
            </a:endParaRPr>
          </a:p>
          <a:p>
            <a:endParaRPr lang="en-US" sz="32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endParaRPr lang="en-US" sz="32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r>
              <a:rPr lang="en-US" sz="3200" b="1" dirty="0">
                <a:solidFill>
                  <a:schemeClr val="accent1"/>
                </a:solidFill>
                <a:latin typeface="Cambria" panose="02040503050406030204" pitchFamily="18" charset="0"/>
              </a:rPr>
              <a:t>SESSION 4: INTRODUCTION TO AI</a:t>
            </a:r>
            <a:endParaRPr lang="en-US" sz="3200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28" y="2827866"/>
            <a:ext cx="3284540" cy="21896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7B93B6-DCBA-154A-BCA6-7EDD3B3A7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1680" y="138206"/>
            <a:ext cx="2132520" cy="9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22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30116" y="1746432"/>
            <a:ext cx="81262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WHAT IS ARTIFICIAL INTELLIGENCE (AI)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5121" y="3377648"/>
            <a:ext cx="7350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NOT MUCH SIMPLER OR CLEARER …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17528" y="1887522"/>
            <a:ext cx="0" cy="17952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97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PRELIMINARY QUIZ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2BBBB-07D7-B747-9F77-8DC7B8E97394}"/>
              </a:ext>
            </a:extLst>
          </p:cNvPr>
          <p:cNvSpPr txBox="1"/>
          <p:nvPr/>
        </p:nvSpPr>
        <p:spPr>
          <a:xfrm>
            <a:off x="1275701" y="1956071"/>
            <a:ext cx="990936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AI WAS INVENTED 10 YEARS AGO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AI RESEARCH ACHIEVES MAJOR BREAKTHROUGHS EVERY 6 MONTHS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AI WILL REPLACE 50% OF ALL JOBS IN 10 YEARS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US LEAD IN AI IS ABSOLUTELY UNDENIABLE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AI IMPLEMENTATION AT LARGE SCALE IS WELL MARKED OUT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3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6933C2-F785-6045-B6E4-DD33265BF130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867191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0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30116" y="1285037"/>
            <a:ext cx="812623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BRIEF OVERVIEW OF AI HISTORY</a:t>
            </a:r>
          </a:p>
          <a:p>
            <a:endParaRPr lang="en-US" sz="5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30116" y="2816439"/>
            <a:ext cx="7350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BOOM AND BUST CYCLES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17528" y="1426127"/>
            <a:ext cx="0" cy="40434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84D9BEE-20DB-C24C-AEE0-D968D071B6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2642017" y="3325203"/>
            <a:ext cx="2901450" cy="216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5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DARTMOUTH SEMINAL WORKSHOP [1956]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4E09FB-7F92-174B-BEBE-B3569C86E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025361"/>
            <a:ext cx="5778500" cy="38721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A5F8E9-C93A-0648-AE0E-8A16CD5D96EA}"/>
              </a:ext>
            </a:extLst>
          </p:cNvPr>
          <p:cNvSpPr txBox="1"/>
          <p:nvPr/>
        </p:nvSpPr>
        <p:spPr>
          <a:xfrm>
            <a:off x="7302500" y="1968231"/>
            <a:ext cx="16578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fr-FR" sz="1400" dirty="0">
                <a:solidFill>
                  <a:schemeClr val="accent1"/>
                </a:solidFill>
              </a:rPr>
              <a:t>Marvin </a:t>
            </a:r>
            <a:r>
              <a:rPr lang="fr-FR" sz="1400" dirty="0" err="1">
                <a:solidFill>
                  <a:schemeClr val="accent1"/>
                </a:solidFill>
              </a:rPr>
              <a:t>Minsky</a:t>
            </a:r>
            <a:endParaRPr lang="fr-FR" sz="1400" dirty="0">
              <a:solidFill>
                <a:schemeClr val="accent1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>
                <a:solidFill>
                  <a:schemeClr val="accent1"/>
                </a:solidFill>
              </a:rPr>
              <a:t>John McCarthy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>
                <a:solidFill>
                  <a:schemeClr val="accent1"/>
                </a:solidFill>
              </a:rPr>
              <a:t>Claude Shannon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>
                <a:solidFill>
                  <a:schemeClr val="accent1"/>
                </a:solidFill>
              </a:rPr>
              <a:t>Herbert Simon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>
                <a:solidFill>
                  <a:schemeClr val="accent1"/>
                </a:solidFill>
              </a:rPr>
              <a:t>John Nash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>
                <a:solidFill>
                  <a:schemeClr val="accent1"/>
                </a:solidFill>
              </a:rPr>
              <a:t>Arthur Samuel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13F2AF-7F9D-164D-8666-92474F48453A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743033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1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277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THE PROPOSAL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A3F06-BE67-CB40-8C9C-2F5061039440}"/>
              </a:ext>
            </a:extLst>
          </p:cNvPr>
          <p:cNvSpPr txBox="1"/>
          <p:nvPr/>
        </p:nvSpPr>
        <p:spPr>
          <a:xfrm>
            <a:off x="1271768" y="2108200"/>
            <a:ext cx="87104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« An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attempt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will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be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made to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find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how to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make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machines use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language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,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form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abstractions and concepts,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solve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kinds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of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problems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now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reserved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for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humans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, and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improve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themselves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. </a:t>
            </a:r>
          </a:p>
          <a:p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… </a:t>
            </a:r>
          </a:p>
          <a:p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For the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present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purpose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the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artificial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intelligence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problem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is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taken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to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be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that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of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making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a machine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behave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in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ways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that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would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be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called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INTELLIGENT IF A HUMAN WERE SO BEHAVING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. »</a:t>
            </a:r>
          </a:p>
          <a:p>
            <a:endParaRPr lang="fr-FR" sz="2400" b="1" dirty="0">
              <a:solidFill>
                <a:srgbClr val="0F90D0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5562F9-245B-1D4C-9B85-E14C48C7E8E0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825246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85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THE PROMISED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A3F06-BE67-CB40-8C9C-2F5061039440}"/>
              </a:ext>
            </a:extLst>
          </p:cNvPr>
          <p:cNvSpPr txBox="1"/>
          <p:nvPr/>
        </p:nvSpPr>
        <p:spPr>
          <a:xfrm>
            <a:off x="1271768" y="2108200"/>
            <a:ext cx="8088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« 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We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think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that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a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significant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advance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can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be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made in one or more of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these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problems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if a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carefully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selected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group of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scientists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work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on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it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together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for a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summer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 »</a:t>
            </a:r>
            <a:endParaRPr lang="fr-FR" sz="2400" b="1" dirty="0">
              <a:solidFill>
                <a:srgbClr val="0F90D0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EFA004-8A51-824B-B625-D85D528A715D}"/>
              </a:ext>
            </a:extLst>
          </p:cNvPr>
          <p:cNvSpPr txBox="1"/>
          <p:nvPr/>
        </p:nvSpPr>
        <p:spPr>
          <a:xfrm>
            <a:off x="1271768" y="3593415"/>
            <a:ext cx="9196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mbria" panose="02040503050406030204" pitchFamily="18" charset="0"/>
              </a:rPr>
              <a:t>UNDERESTIMATED DIFFICULTY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CEC2D9-C172-A345-B22D-CA7B7A6A5DF3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758134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7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655952" y="2197231"/>
            <a:ext cx="91963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  <a:t>JOIN DARTMOUTH WORKSHOP</a:t>
            </a:r>
          </a:p>
          <a:p>
            <a: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  <a:t>TEAM A SECOND AND DEVISE AN INTELLIGENT SYSTEM</a:t>
            </a:r>
          </a:p>
        </p:txBody>
      </p:sp>
      <p:pic>
        <p:nvPicPr>
          <p:cNvPr id="3" name="Graphic 2" descr="Thought bubble">
            <a:extLst>
              <a:ext uri="{FF2B5EF4-FFF2-40B4-BE49-F238E27FC236}">
                <a16:creationId xmlns:a16="http://schemas.microsoft.com/office/drawing/2014/main" id="{C2A6FE80-28AC-AE4A-9305-04C959471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4569" y="0"/>
            <a:ext cx="1686187" cy="16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9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Thought bubble">
            <a:extLst>
              <a:ext uri="{FF2B5EF4-FFF2-40B4-BE49-F238E27FC236}">
                <a16:creationId xmlns:a16="http://schemas.microsoft.com/office/drawing/2014/main" id="{C2A6FE80-28AC-AE4A-9305-04C959471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4569" y="0"/>
            <a:ext cx="1686187" cy="16861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0DEFF9-2BC2-334D-A460-23825471B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700" y="2094102"/>
            <a:ext cx="7086600" cy="2971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940EE0-1486-AA43-8B5F-B0B9E6AFDC5C}"/>
              </a:ext>
            </a:extLst>
          </p:cNvPr>
          <p:cNvSpPr/>
          <p:nvPr/>
        </p:nvSpPr>
        <p:spPr>
          <a:xfrm>
            <a:off x="2489630" y="1482646"/>
            <a:ext cx="66330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HOW WOULD YOU DETECT DISEASE?</a:t>
            </a:r>
          </a:p>
        </p:txBody>
      </p:sp>
    </p:spTree>
    <p:extLst>
      <p:ext uri="{BB962C8B-B14F-4D97-AF65-F5344CB8AC3E}">
        <p14:creationId xmlns:p14="http://schemas.microsoft.com/office/powerpoint/2010/main" val="298897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Thought bubble">
            <a:extLst>
              <a:ext uri="{FF2B5EF4-FFF2-40B4-BE49-F238E27FC236}">
                <a16:creationId xmlns:a16="http://schemas.microsoft.com/office/drawing/2014/main" id="{C2A6FE80-28AC-AE4A-9305-04C959471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4569" y="0"/>
            <a:ext cx="1686187" cy="16861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940EE0-1486-AA43-8B5F-B0B9E6AFDC5C}"/>
              </a:ext>
            </a:extLst>
          </p:cNvPr>
          <p:cNvSpPr/>
          <p:nvPr/>
        </p:nvSpPr>
        <p:spPr>
          <a:xfrm>
            <a:off x="2489630" y="1482646"/>
            <a:ext cx="51117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WHAT ABOUT THESE ONES?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826F8-E448-F948-BC7A-8C105F122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350" y="2095500"/>
            <a:ext cx="73533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9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Thought bubble">
            <a:extLst>
              <a:ext uri="{FF2B5EF4-FFF2-40B4-BE49-F238E27FC236}">
                <a16:creationId xmlns:a16="http://schemas.microsoft.com/office/drawing/2014/main" id="{C2A6FE80-28AC-AE4A-9305-04C959471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4569" y="0"/>
            <a:ext cx="1686187" cy="16861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940EE0-1486-AA43-8B5F-B0B9E6AFDC5C}"/>
              </a:ext>
            </a:extLst>
          </p:cNvPr>
          <p:cNvSpPr/>
          <p:nvPr/>
        </p:nvSpPr>
        <p:spPr>
          <a:xfrm>
            <a:off x="2489630" y="1482646"/>
            <a:ext cx="60606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AND THIS CLASSIFICATION TASK?</a:t>
            </a:r>
          </a:p>
        </p:txBody>
      </p:sp>
      <p:pic>
        <p:nvPicPr>
          <p:cNvPr id="6" name="Picture 5" descr="dog-vs-cat-kaggle.png">
            <a:extLst>
              <a:ext uri="{FF2B5EF4-FFF2-40B4-BE49-F238E27FC236}">
                <a16:creationId xmlns:a16="http://schemas.microsoft.com/office/drawing/2014/main" id="{24C1159E-D07B-7D40-A509-6AB41CF58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630" y="2036644"/>
            <a:ext cx="6486590" cy="36025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5E5DE8-D8D7-B744-AF4E-DE55F8458BDD}"/>
              </a:ext>
            </a:extLst>
          </p:cNvPr>
          <p:cNvSpPr/>
          <p:nvPr/>
        </p:nvSpPr>
        <p:spPr>
          <a:xfrm>
            <a:off x="2489630" y="5639164"/>
            <a:ext cx="3925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6"/>
              </a:rPr>
              <a:t>https://</a:t>
            </a:r>
            <a:r>
              <a:rPr lang="fr-FR" dirty="0" err="1">
                <a:hlinkClick r:id="rId6"/>
              </a:rPr>
              <a:t>www.kaggle.com</a:t>
            </a:r>
            <a:r>
              <a:rPr lang="fr-FR" dirty="0">
                <a:hlinkClick r:id="rId6"/>
              </a:rPr>
              <a:t>/c/</a:t>
            </a:r>
            <a:r>
              <a:rPr lang="fr-FR" dirty="0" err="1">
                <a:hlinkClick r:id="rId6"/>
              </a:rPr>
              <a:t>dogs</a:t>
            </a:r>
            <a:r>
              <a:rPr lang="fr-FR" dirty="0">
                <a:hlinkClick r:id="rId6"/>
              </a:rPr>
              <a:t>-vs-cats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369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71768" y="2176782"/>
            <a:ext cx="99093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DECIPHER WHAT IS AI BEYOND MEDIA HYPE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romanU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REALIZE MOMENTUM FOR WIDE SCALE AI IMPLEMENTATION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romanU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IDENTIFY OPPORTUNITIES AND CHALLENGES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romanU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OVERVIEW OF FORTHCOMING SESSIONS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16E0E1A-929F-1846-B6E8-E1BD90762DF3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794206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41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Thought bubble">
            <a:extLst>
              <a:ext uri="{FF2B5EF4-FFF2-40B4-BE49-F238E27FC236}">
                <a16:creationId xmlns:a16="http://schemas.microsoft.com/office/drawing/2014/main" id="{C2A6FE80-28AC-AE4A-9305-04C959471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4569" y="0"/>
            <a:ext cx="1686187" cy="16861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940EE0-1486-AA43-8B5F-B0B9E6AFDC5C}"/>
              </a:ext>
            </a:extLst>
          </p:cNvPr>
          <p:cNvSpPr/>
          <p:nvPr/>
        </p:nvSpPr>
        <p:spPr>
          <a:xfrm>
            <a:off x="2489630" y="1482646"/>
            <a:ext cx="695389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CONVOLUTIONAL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5E5DE8-D8D7-B744-AF4E-DE55F8458BDD}"/>
              </a:ext>
            </a:extLst>
          </p:cNvPr>
          <p:cNvSpPr/>
          <p:nvPr/>
        </p:nvSpPr>
        <p:spPr>
          <a:xfrm>
            <a:off x="2489630" y="5639164"/>
            <a:ext cx="7189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5"/>
              </a:rPr>
              <a:t>Hands-On Machine Learning </a:t>
            </a:r>
            <a:r>
              <a:rPr lang="fr-FR" dirty="0" err="1">
                <a:hlinkClick r:id="rId5"/>
              </a:rPr>
              <a:t>with</a:t>
            </a:r>
            <a:r>
              <a:rPr lang="fr-FR" dirty="0">
                <a:hlinkClick r:id="rId5"/>
              </a:rPr>
              <a:t> </a:t>
            </a:r>
            <a:r>
              <a:rPr lang="fr-FR" dirty="0" err="1">
                <a:hlinkClick r:id="rId5"/>
              </a:rPr>
              <a:t>Scikit-Learn</a:t>
            </a:r>
            <a:r>
              <a:rPr lang="fr-FR" dirty="0">
                <a:hlinkClick r:id="rId5"/>
              </a:rPr>
              <a:t> &amp; </a:t>
            </a:r>
            <a:r>
              <a:rPr lang="fr-FR" dirty="0" err="1">
                <a:hlinkClick r:id="rId5"/>
              </a:rPr>
              <a:t>TensorFlow</a:t>
            </a:r>
            <a:r>
              <a:rPr lang="fr-FR" dirty="0">
                <a:hlinkClick r:id="rId5"/>
              </a:rPr>
              <a:t>, </a:t>
            </a:r>
            <a:r>
              <a:rPr lang="fr-FR" dirty="0" err="1">
                <a:hlinkClick r:id="rId5"/>
              </a:rPr>
              <a:t>O'Reilly</a:t>
            </a:r>
            <a:r>
              <a:rPr lang="fr-FR" dirty="0">
                <a:hlinkClick r:id="rId5"/>
              </a:rPr>
              <a:t>,  2017</a:t>
            </a:r>
            <a:endParaRPr lang="fr-FR" dirty="0"/>
          </a:p>
        </p:txBody>
      </p:sp>
      <p:pic>
        <p:nvPicPr>
          <p:cNvPr id="7" name="Picture 6" descr="convnets-transl-inv-spat-hierarchy.png">
            <a:extLst>
              <a:ext uri="{FF2B5EF4-FFF2-40B4-BE49-F238E27FC236}">
                <a16:creationId xmlns:a16="http://schemas.microsoft.com/office/drawing/2014/main" id="{4E065297-18DF-074F-BC69-CEC05A619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090" y="2044770"/>
            <a:ext cx="4774714" cy="3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6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TWO MAIN SCHOOLS OF THOUGHTS [1950s - 60s]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0" y="2333156"/>
            <a:ext cx="102759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TOP DOWN</a:t>
            </a: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 - RULE-BASED – SYMBOLIC EXPERT SYSTEM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BOTTOM UP</a:t>
            </a: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 - NEURAL NETWORKS AS AN ATTEMPT TO MIMIC BRAIN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7363C4-9728-6C4B-8018-676723502B45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856285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61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THE FIRST AI WINTER [1970s]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99093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LACK OF PRACTICAL RESULTS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EXPECTATIONS RAISE TO HIGH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CONTROVERSY BETWEEN DIFFERENT SCHOOLS OF THOUGHT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91643-CD48-6F48-A717-9F93BCE08D41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889002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28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STINTS OF PROMINENCE [1980s]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9909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RISE OF EXPERT SYSTEMS FOLLOWED BY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NEAR TOTAL ABANDONMENT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DFDBD5-49D9-D840-8F25-ADC0A341039F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60545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21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PROLONGED ICE IN THE [1990s] DESPITE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9909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MORE DATA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MORE COMPUTING POWER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32B558-4AA6-2D4C-8AB5-2212371F0F1F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71786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37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THE AI CONSPIRACY [MID-2000s]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99093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HINTON, BENGIO, LECUN, …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HOW TO BEST USE/TRAIN NEURAL NETWORKS (NN)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RE-BRANDED NN AS DEEP LEARNING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DA7D40-5A00-4C41-AFB9-AE303B6C51C0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762328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42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EVERYBODY BUZZING ABOUT [2010s]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99093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MAJOR BREAKTHOUGHS – IMAGE NET CONTEST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USE OF GPUs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HUGE AMOUNT OF DATA HARNESSED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OPTIMIZATION TRICKS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…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0BA6B9-5E39-F24E-9888-2535F13FC22B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69773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14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30116" y="1746432"/>
            <a:ext cx="81262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DECYPHERING AI JARGON</a:t>
            </a:r>
          </a:p>
          <a:p>
            <a:endParaRPr lang="en-US" sz="5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17528" y="1887522"/>
            <a:ext cx="0" cy="11191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7C84BE-093A-FD4D-9AA3-11FEE9DFBD72}"/>
              </a:ext>
            </a:extLst>
          </p:cNvPr>
          <p:cNvSpPr txBox="1"/>
          <p:nvPr/>
        </p:nvSpPr>
        <p:spPr>
          <a:xfrm>
            <a:off x="2588839" y="2606561"/>
            <a:ext cx="7350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SUPERVISED, UNSUPERVISED, REINFORCEMENT LEARNING, …</a:t>
            </a:r>
          </a:p>
        </p:txBody>
      </p:sp>
    </p:spTree>
    <p:extLst>
      <p:ext uri="{BB962C8B-B14F-4D97-AF65-F5344CB8AC3E}">
        <p14:creationId xmlns:p14="http://schemas.microsoft.com/office/powerpoint/2010/main" val="99732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SUPERVISED LEARNING</a:t>
            </a:r>
          </a:p>
        </p:txBody>
      </p:sp>
      <p:pic>
        <p:nvPicPr>
          <p:cNvPr id="4" name="Graphic 3" descr="Cat">
            <a:extLst>
              <a:ext uri="{FF2B5EF4-FFF2-40B4-BE49-F238E27FC236}">
                <a16:creationId xmlns:a16="http://schemas.microsoft.com/office/drawing/2014/main" id="{B1606297-9C3D-614A-8FF4-35EC8104A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5475" y="2367793"/>
            <a:ext cx="643855" cy="643855"/>
          </a:xfrm>
          <a:prstGeom prst="rect">
            <a:avLst/>
          </a:prstGeom>
        </p:spPr>
      </p:pic>
      <p:pic>
        <p:nvPicPr>
          <p:cNvPr id="7" name="Graphic 6" descr="Cat">
            <a:extLst>
              <a:ext uri="{FF2B5EF4-FFF2-40B4-BE49-F238E27FC236}">
                <a16:creationId xmlns:a16="http://schemas.microsoft.com/office/drawing/2014/main" id="{6C43DDEE-8F1F-8A49-A0BD-08BA07C32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5380" y="2367793"/>
            <a:ext cx="643855" cy="643855"/>
          </a:xfrm>
          <a:prstGeom prst="rect">
            <a:avLst/>
          </a:prstGeom>
        </p:spPr>
      </p:pic>
      <p:pic>
        <p:nvPicPr>
          <p:cNvPr id="9" name="Graphic 8" descr="Cat">
            <a:extLst>
              <a:ext uri="{FF2B5EF4-FFF2-40B4-BE49-F238E27FC236}">
                <a16:creationId xmlns:a16="http://schemas.microsoft.com/office/drawing/2014/main" id="{E87FB87B-6302-384E-8CE1-7AFD78B55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3452" y="3007814"/>
            <a:ext cx="643855" cy="643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76821-FF5A-3840-8745-9101FB1C1201}"/>
              </a:ext>
            </a:extLst>
          </p:cNvPr>
          <p:cNvSpPr txBox="1"/>
          <p:nvPr/>
        </p:nvSpPr>
        <p:spPr>
          <a:xfrm>
            <a:off x="1576041" y="5025716"/>
            <a:ext cx="23333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solidFill>
                  <a:schemeClr val="accent1"/>
                </a:solidFill>
              </a:rPr>
              <a:t>THESE ARE CATS</a:t>
            </a:r>
          </a:p>
        </p:txBody>
      </p:sp>
      <p:pic>
        <p:nvPicPr>
          <p:cNvPr id="10" name="Graphic 9" descr="Cat">
            <a:extLst>
              <a:ext uri="{FF2B5EF4-FFF2-40B4-BE49-F238E27FC236}">
                <a16:creationId xmlns:a16="http://schemas.microsoft.com/office/drawing/2014/main" id="{4FF3B2DE-B7F9-8343-ACC3-CA72C4F91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3453" y="4832563"/>
            <a:ext cx="643855" cy="643855"/>
          </a:xfrm>
          <a:prstGeom prst="rect">
            <a:avLst/>
          </a:prstGeom>
        </p:spPr>
      </p:pic>
      <p:pic>
        <p:nvPicPr>
          <p:cNvPr id="12" name="Graphic 11" descr="Dog">
            <a:extLst>
              <a:ext uri="{FF2B5EF4-FFF2-40B4-BE49-F238E27FC236}">
                <a16:creationId xmlns:a16="http://schemas.microsoft.com/office/drawing/2014/main" id="{114D866F-A11F-7D4F-8881-00152ACAB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191" y="4697290"/>
            <a:ext cx="914400" cy="9144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04551B75-AFD8-B94A-809C-27B9E674CC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27990" y="2244244"/>
            <a:ext cx="1507921" cy="1507921"/>
          </a:xfrm>
          <a:prstGeom prst="rect">
            <a:avLst/>
          </a:prstGeom>
        </p:spPr>
      </p:pic>
      <p:pic>
        <p:nvPicPr>
          <p:cNvPr id="16" name="Graphic 15" descr="Thought bubble">
            <a:extLst>
              <a:ext uri="{FF2B5EF4-FFF2-40B4-BE49-F238E27FC236}">
                <a16:creationId xmlns:a16="http://schemas.microsoft.com/office/drawing/2014/main" id="{078A6290-4F11-FB46-968A-A77259C861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77290" y="2057355"/>
            <a:ext cx="1764332" cy="1764332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2488A7C-975E-7941-852D-5D531557D976}"/>
              </a:ext>
            </a:extLst>
          </p:cNvPr>
          <p:cNvSpPr/>
          <p:nvPr/>
        </p:nvSpPr>
        <p:spPr>
          <a:xfrm>
            <a:off x="1456719" y="2072080"/>
            <a:ext cx="2007934" cy="1837189"/>
          </a:xfrm>
          <a:prstGeom prst="roundRect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AE357-DC04-7B41-ABE0-FF41B34720D4}"/>
              </a:ext>
            </a:extLst>
          </p:cNvPr>
          <p:cNvSpPr txBox="1"/>
          <p:nvPr/>
        </p:nvSpPr>
        <p:spPr>
          <a:xfrm>
            <a:off x="1855475" y="3953136"/>
            <a:ext cx="1230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1"/>
                </a:solidFill>
              </a:rPr>
              <a:t>KNOWN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FED00B-5D12-3442-BE4C-1793307EF8BF}"/>
              </a:ext>
            </a:extLst>
          </p:cNvPr>
          <p:cNvSpPr txBox="1"/>
          <p:nvPr/>
        </p:nvSpPr>
        <p:spPr>
          <a:xfrm>
            <a:off x="1843775" y="5609864"/>
            <a:ext cx="1625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1"/>
                </a:solidFill>
              </a:rPr>
              <a:t>KNOWN RESPONSE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5E25CC0-7A4C-2047-AD4B-9CFD479A465D}"/>
              </a:ext>
            </a:extLst>
          </p:cNvPr>
          <p:cNvSpPr/>
          <p:nvPr/>
        </p:nvSpPr>
        <p:spPr>
          <a:xfrm>
            <a:off x="1455866" y="4934460"/>
            <a:ext cx="2580305" cy="675404"/>
          </a:xfrm>
          <a:prstGeom prst="roundRect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13CFB4-4CA6-9C40-81C7-9B383452ABF2}"/>
              </a:ext>
            </a:extLst>
          </p:cNvPr>
          <p:cNvSpPr txBox="1"/>
          <p:nvPr/>
        </p:nvSpPr>
        <p:spPr>
          <a:xfrm>
            <a:off x="8397260" y="3790420"/>
            <a:ext cx="1377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1"/>
                </a:solidFill>
              </a:rPr>
              <a:t>NEW RESPONSE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DBD813-61FF-294D-BAF3-F9D345AB59EA}"/>
              </a:ext>
            </a:extLst>
          </p:cNvPr>
          <p:cNvSpPr txBox="1"/>
          <p:nvPr/>
        </p:nvSpPr>
        <p:spPr>
          <a:xfrm>
            <a:off x="5389358" y="5594643"/>
            <a:ext cx="982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1"/>
                </a:solidFill>
              </a:rPr>
              <a:t>NEW DATA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485910-0C7A-9D4E-B557-CCBDE6DE228D}"/>
              </a:ext>
            </a:extLst>
          </p:cNvPr>
          <p:cNvCxnSpPr/>
          <p:nvPr/>
        </p:nvCxnSpPr>
        <p:spPr>
          <a:xfrm>
            <a:off x="3724712" y="3007814"/>
            <a:ext cx="1568741" cy="0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0521483-E927-6445-ADEF-B97C39ACE532}"/>
              </a:ext>
            </a:extLst>
          </p:cNvPr>
          <p:cNvCxnSpPr>
            <a:cxnSpLocks/>
          </p:cNvCxnSpPr>
          <p:nvPr/>
        </p:nvCxnSpPr>
        <p:spPr>
          <a:xfrm flipV="1">
            <a:off x="4036171" y="3506598"/>
            <a:ext cx="1257282" cy="1174978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Brain">
            <a:extLst>
              <a:ext uri="{FF2B5EF4-FFF2-40B4-BE49-F238E27FC236}">
                <a16:creationId xmlns:a16="http://schemas.microsoft.com/office/drawing/2014/main" id="{7E90D8CE-89DF-4845-A6F7-426B37A56E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9961" y="2683066"/>
            <a:ext cx="467686" cy="46768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802C83-6F5E-5D4E-8E00-C61ACAE34014}"/>
              </a:ext>
            </a:extLst>
          </p:cNvPr>
          <p:cNvCxnSpPr>
            <a:cxnSpLocks/>
          </p:cNvCxnSpPr>
          <p:nvPr/>
        </p:nvCxnSpPr>
        <p:spPr>
          <a:xfrm>
            <a:off x="7313128" y="2916909"/>
            <a:ext cx="897050" cy="0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38D79E8-F45C-C64C-BC39-3F049619CAEF}"/>
              </a:ext>
            </a:extLst>
          </p:cNvPr>
          <p:cNvSpPr txBox="1"/>
          <p:nvPr/>
        </p:nvSpPr>
        <p:spPr>
          <a:xfrm>
            <a:off x="7120917" y="4731219"/>
            <a:ext cx="6123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00" dirty="0">
                <a:solidFill>
                  <a:schemeClr val="accent1"/>
                </a:solidFill>
                <a:latin typeface="Arial Rounded MT Bold" panose="020F0704030504030204" pitchFamily="34" charset="77"/>
              </a:rPr>
              <a:t>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276893-A9B5-114F-9BE6-689C57A4A111}"/>
              </a:ext>
            </a:extLst>
          </p:cNvPr>
          <p:cNvSpPr txBox="1"/>
          <p:nvPr/>
        </p:nvSpPr>
        <p:spPr>
          <a:xfrm>
            <a:off x="5733994" y="3502487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MODEL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37F10BE-7AB3-3548-971A-24CB7ACB9AB0}"/>
              </a:ext>
            </a:extLst>
          </p:cNvPr>
          <p:cNvCxnSpPr>
            <a:cxnSpLocks/>
          </p:cNvCxnSpPr>
          <p:nvPr/>
        </p:nvCxnSpPr>
        <p:spPr>
          <a:xfrm flipV="1">
            <a:off x="6398728" y="3935377"/>
            <a:ext cx="0" cy="713207"/>
          </a:xfrm>
          <a:prstGeom prst="straightConnector1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656197E-0C6D-B048-881C-BB7CF53ADB67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850413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88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UNSUPERVISED LEARNING</a:t>
            </a:r>
          </a:p>
        </p:txBody>
      </p:sp>
      <p:pic>
        <p:nvPicPr>
          <p:cNvPr id="4" name="Graphic 3" descr="Cat">
            <a:extLst>
              <a:ext uri="{FF2B5EF4-FFF2-40B4-BE49-F238E27FC236}">
                <a16:creationId xmlns:a16="http://schemas.microsoft.com/office/drawing/2014/main" id="{B1606297-9C3D-614A-8FF4-35EC8104A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3547" y="2428250"/>
            <a:ext cx="643855" cy="643855"/>
          </a:xfrm>
          <a:prstGeom prst="rect">
            <a:avLst/>
          </a:prstGeom>
        </p:spPr>
      </p:pic>
      <p:pic>
        <p:nvPicPr>
          <p:cNvPr id="7" name="Graphic 6" descr="Cat">
            <a:extLst>
              <a:ext uri="{FF2B5EF4-FFF2-40B4-BE49-F238E27FC236}">
                <a16:creationId xmlns:a16="http://schemas.microsoft.com/office/drawing/2014/main" id="{6C43DDEE-8F1F-8A49-A0BD-08BA07C32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8559" y="3944328"/>
            <a:ext cx="643855" cy="643855"/>
          </a:xfrm>
          <a:prstGeom prst="rect">
            <a:avLst/>
          </a:prstGeom>
        </p:spPr>
      </p:pic>
      <p:pic>
        <p:nvPicPr>
          <p:cNvPr id="9" name="Graphic 8" descr="Cat">
            <a:extLst>
              <a:ext uri="{FF2B5EF4-FFF2-40B4-BE49-F238E27FC236}">
                <a16:creationId xmlns:a16="http://schemas.microsoft.com/office/drawing/2014/main" id="{E87FB87B-6302-384E-8CE1-7AFD78B55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4361" y="3229708"/>
            <a:ext cx="643855" cy="643855"/>
          </a:xfrm>
          <a:prstGeom prst="rect">
            <a:avLst/>
          </a:prstGeom>
        </p:spPr>
      </p:pic>
      <p:pic>
        <p:nvPicPr>
          <p:cNvPr id="12" name="Graphic 11" descr="Dog">
            <a:extLst>
              <a:ext uri="{FF2B5EF4-FFF2-40B4-BE49-F238E27FC236}">
                <a16:creationId xmlns:a16="http://schemas.microsoft.com/office/drawing/2014/main" id="{114D866F-A11F-7D4F-8881-00152ACAB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9089" y="2288278"/>
            <a:ext cx="914400" cy="9144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04551B75-AFD8-B94A-809C-27B9E674CC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50486" y="2500425"/>
            <a:ext cx="1507921" cy="15079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AAE357-DC04-7B41-ABE0-FF41B34720D4}"/>
              </a:ext>
            </a:extLst>
          </p:cNvPr>
          <p:cNvSpPr txBox="1"/>
          <p:nvPr/>
        </p:nvSpPr>
        <p:spPr>
          <a:xfrm>
            <a:off x="1555700" y="4786502"/>
            <a:ext cx="1462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accent1"/>
                </a:solidFill>
              </a:rPr>
              <a:t>INPUT DATA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485910-0C7A-9D4E-B557-CCBDE6DE228D}"/>
              </a:ext>
            </a:extLst>
          </p:cNvPr>
          <p:cNvCxnSpPr/>
          <p:nvPr/>
        </p:nvCxnSpPr>
        <p:spPr>
          <a:xfrm>
            <a:off x="3422708" y="3427263"/>
            <a:ext cx="1568741" cy="0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Brain">
            <a:extLst>
              <a:ext uri="{FF2B5EF4-FFF2-40B4-BE49-F238E27FC236}">
                <a16:creationId xmlns:a16="http://schemas.microsoft.com/office/drawing/2014/main" id="{7E90D8CE-89DF-4845-A6F7-426B37A56E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2457" y="2939247"/>
            <a:ext cx="467686" cy="46768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802C83-6F5E-5D4E-8E00-C61ACAE34014}"/>
              </a:ext>
            </a:extLst>
          </p:cNvPr>
          <p:cNvCxnSpPr>
            <a:cxnSpLocks/>
          </p:cNvCxnSpPr>
          <p:nvPr/>
        </p:nvCxnSpPr>
        <p:spPr>
          <a:xfrm flipV="1">
            <a:off x="6910456" y="2561554"/>
            <a:ext cx="1000362" cy="510551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B276893-A9B5-114F-9BE6-689C57A4A111}"/>
              </a:ext>
            </a:extLst>
          </p:cNvPr>
          <p:cNvSpPr txBox="1"/>
          <p:nvPr/>
        </p:nvSpPr>
        <p:spPr>
          <a:xfrm>
            <a:off x="5392306" y="3834185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MODEL</a:t>
            </a:r>
          </a:p>
        </p:txBody>
      </p:sp>
      <p:pic>
        <p:nvPicPr>
          <p:cNvPr id="3" name="Graphic 2" descr="Turtle">
            <a:extLst>
              <a:ext uri="{FF2B5EF4-FFF2-40B4-BE49-F238E27FC236}">
                <a16:creationId xmlns:a16="http://schemas.microsoft.com/office/drawing/2014/main" id="{0C011372-E3A3-F34E-BEB4-AEB25143FF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48559" y="3217864"/>
            <a:ext cx="790482" cy="790482"/>
          </a:xfrm>
          <a:prstGeom prst="rect">
            <a:avLst/>
          </a:prstGeom>
        </p:spPr>
      </p:pic>
      <p:pic>
        <p:nvPicPr>
          <p:cNvPr id="26" name="Graphic 25" descr="Dog">
            <a:extLst>
              <a:ext uri="{FF2B5EF4-FFF2-40B4-BE49-F238E27FC236}">
                <a16:creationId xmlns:a16="http://schemas.microsoft.com/office/drawing/2014/main" id="{0E5397AA-213F-7442-859A-461EDF6C8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5636" y="3872102"/>
            <a:ext cx="914400" cy="914400"/>
          </a:xfrm>
          <a:prstGeom prst="rect">
            <a:avLst/>
          </a:prstGeom>
        </p:spPr>
      </p:pic>
      <p:pic>
        <p:nvPicPr>
          <p:cNvPr id="27" name="Graphic 26" descr="Thought bubble">
            <a:extLst>
              <a:ext uri="{FF2B5EF4-FFF2-40B4-BE49-F238E27FC236}">
                <a16:creationId xmlns:a16="http://schemas.microsoft.com/office/drawing/2014/main" id="{E0DA8056-4881-5A47-8996-740D97F038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90911" y="2330785"/>
            <a:ext cx="461536" cy="46153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53BE709-1A89-0A4D-8494-C750B037E747}"/>
              </a:ext>
            </a:extLst>
          </p:cNvPr>
          <p:cNvSpPr txBox="1"/>
          <p:nvPr/>
        </p:nvSpPr>
        <p:spPr>
          <a:xfrm>
            <a:off x="4937031" y="2006856"/>
            <a:ext cx="1973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C00000"/>
                </a:solidFill>
              </a:rPr>
              <a:t>I CAN SEE A PATTERN</a:t>
            </a:r>
          </a:p>
        </p:txBody>
      </p:sp>
      <p:pic>
        <p:nvPicPr>
          <p:cNvPr id="31" name="Graphic 30" descr="Cat">
            <a:extLst>
              <a:ext uri="{FF2B5EF4-FFF2-40B4-BE49-F238E27FC236}">
                <a16:creationId xmlns:a16="http://schemas.microsoft.com/office/drawing/2014/main" id="{BB0DA1FB-33D9-1947-9ECC-48083C9A7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1964" y="2053667"/>
            <a:ext cx="643855" cy="643855"/>
          </a:xfrm>
          <a:prstGeom prst="rect">
            <a:avLst/>
          </a:prstGeom>
        </p:spPr>
      </p:pic>
      <p:pic>
        <p:nvPicPr>
          <p:cNvPr id="35" name="Graphic 34" descr="Cat">
            <a:extLst>
              <a:ext uri="{FF2B5EF4-FFF2-40B4-BE49-F238E27FC236}">
                <a16:creationId xmlns:a16="http://schemas.microsoft.com/office/drawing/2014/main" id="{2F032752-5F4D-8647-B2E1-C5B4874E2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6033" y="2043140"/>
            <a:ext cx="643855" cy="643855"/>
          </a:xfrm>
          <a:prstGeom prst="rect">
            <a:avLst/>
          </a:prstGeom>
        </p:spPr>
      </p:pic>
      <p:pic>
        <p:nvPicPr>
          <p:cNvPr id="36" name="Graphic 35" descr="Cat">
            <a:extLst>
              <a:ext uri="{FF2B5EF4-FFF2-40B4-BE49-F238E27FC236}">
                <a16:creationId xmlns:a16="http://schemas.microsoft.com/office/drawing/2014/main" id="{D320B67F-4D3D-004C-BCBF-41D38EE8E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73901" y="2043141"/>
            <a:ext cx="643855" cy="643855"/>
          </a:xfrm>
          <a:prstGeom prst="rect">
            <a:avLst/>
          </a:prstGeom>
        </p:spPr>
      </p:pic>
      <p:pic>
        <p:nvPicPr>
          <p:cNvPr id="37" name="Graphic 36" descr="Dog">
            <a:extLst>
              <a:ext uri="{FF2B5EF4-FFF2-40B4-BE49-F238E27FC236}">
                <a16:creationId xmlns:a16="http://schemas.microsoft.com/office/drawing/2014/main" id="{2985F125-DD32-A446-A1AA-3C8839E1C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1964" y="2870770"/>
            <a:ext cx="914400" cy="914400"/>
          </a:xfrm>
          <a:prstGeom prst="rect">
            <a:avLst/>
          </a:prstGeom>
        </p:spPr>
      </p:pic>
      <p:pic>
        <p:nvPicPr>
          <p:cNvPr id="38" name="Graphic 37" descr="Dog">
            <a:extLst>
              <a:ext uri="{FF2B5EF4-FFF2-40B4-BE49-F238E27FC236}">
                <a16:creationId xmlns:a16="http://schemas.microsoft.com/office/drawing/2014/main" id="{37D17743-25BA-C24E-8729-EB5A261C0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375" y="2855191"/>
            <a:ext cx="914400" cy="9144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1317DBC-B3B6-014F-B6D3-E1C6D8EF1747}"/>
              </a:ext>
            </a:extLst>
          </p:cNvPr>
          <p:cNvCxnSpPr>
            <a:cxnSpLocks/>
          </p:cNvCxnSpPr>
          <p:nvPr/>
        </p:nvCxnSpPr>
        <p:spPr>
          <a:xfrm flipV="1">
            <a:off x="6910456" y="3333323"/>
            <a:ext cx="1063497" cy="1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56E816-7602-234A-B1CF-4BC67B07AEE4}"/>
              </a:ext>
            </a:extLst>
          </p:cNvPr>
          <p:cNvCxnSpPr>
            <a:cxnSpLocks/>
          </p:cNvCxnSpPr>
          <p:nvPr/>
        </p:nvCxnSpPr>
        <p:spPr>
          <a:xfrm>
            <a:off x="6953437" y="3707934"/>
            <a:ext cx="1020516" cy="880249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Turtle">
            <a:extLst>
              <a:ext uri="{FF2B5EF4-FFF2-40B4-BE49-F238E27FC236}">
                <a16:creationId xmlns:a16="http://schemas.microsoft.com/office/drawing/2014/main" id="{6384093C-E8B6-B047-ACB1-0FE3D0CD75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73923" y="4141962"/>
            <a:ext cx="790482" cy="790482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3967E2E-ED6E-784F-8202-AAB4EA901892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870546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35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3338" y="1738043"/>
            <a:ext cx="81262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WHAT IS I(NTELLIGENCE)?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78343" y="2506777"/>
            <a:ext cx="7350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CONTROVERSIAL AND VAST SUBJECT …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00750" y="1879133"/>
            <a:ext cx="0" cy="10277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67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REINFORCEMENT LEARNING</a:t>
            </a:r>
          </a:p>
        </p:txBody>
      </p:sp>
      <p:pic>
        <p:nvPicPr>
          <p:cNvPr id="10" name="Graphic 9" descr="Robot">
            <a:extLst>
              <a:ext uri="{FF2B5EF4-FFF2-40B4-BE49-F238E27FC236}">
                <a16:creationId xmlns:a16="http://schemas.microsoft.com/office/drawing/2014/main" id="{56BEF216-DCFB-C146-97E9-FF96446BF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6326" y="4569087"/>
            <a:ext cx="1476881" cy="1476881"/>
          </a:xfrm>
          <a:prstGeom prst="rect">
            <a:avLst/>
          </a:prstGeom>
        </p:spPr>
      </p:pic>
      <p:pic>
        <p:nvPicPr>
          <p:cNvPr id="13" name="Graphic 12" descr="Earth Globe Americas">
            <a:extLst>
              <a:ext uri="{FF2B5EF4-FFF2-40B4-BE49-F238E27FC236}">
                <a16:creationId xmlns:a16="http://schemas.microsoft.com/office/drawing/2014/main" id="{88F602A1-233E-EF41-9BCB-8229DC918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44486" y="2022113"/>
            <a:ext cx="1329718" cy="1329718"/>
          </a:xfrm>
          <a:prstGeom prst="rect">
            <a:avLst/>
          </a:prstGeom>
        </p:spPr>
      </p:pic>
      <p:sp>
        <p:nvSpPr>
          <p:cNvPr id="32" name="U-Turn Arrow 31">
            <a:extLst>
              <a:ext uri="{FF2B5EF4-FFF2-40B4-BE49-F238E27FC236}">
                <a16:creationId xmlns:a16="http://schemas.microsoft.com/office/drawing/2014/main" id="{19F352C9-DB36-3140-9F3A-20B8B60E375C}"/>
              </a:ext>
            </a:extLst>
          </p:cNvPr>
          <p:cNvSpPr/>
          <p:nvPr/>
        </p:nvSpPr>
        <p:spPr>
          <a:xfrm rot="5400000" flipH="1">
            <a:off x="5460077" y="3850445"/>
            <a:ext cx="3227666" cy="384002"/>
          </a:xfrm>
          <a:prstGeom prst="utur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C8C119-0CD5-A647-BFFE-3919F4BE110C}"/>
              </a:ext>
            </a:extLst>
          </p:cNvPr>
          <p:cNvSpPr txBox="1"/>
          <p:nvPr/>
        </p:nvSpPr>
        <p:spPr>
          <a:xfrm>
            <a:off x="7472076" y="3800446"/>
            <a:ext cx="601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C00000"/>
                </a:solidFill>
              </a:rPr>
              <a:t>ACT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84A41E-4F80-2544-9A3D-85C5DE53CBBB}"/>
              </a:ext>
            </a:extLst>
          </p:cNvPr>
          <p:cNvSpPr txBox="1"/>
          <p:nvPr/>
        </p:nvSpPr>
        <p:spPr>
          <a:xfrm>
            <a:off x="5607754" y="3246656"/>
            <a:ext cx="1337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1"/>
                </a:solidFill>
              </a:rPr>
              <a:t>ENVIRONMENT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292F9F-2AAD-7347-994F-9578EB05F829}"/>
              </a:ext>
            </a:extLst>
          </p:cNvPr>
          <p:cNvSpPr txBox="1"/>
          <p:nvPr/>
        </p:nvSpPr>
        <p:spPr>
          <a:xfrm>
            <a:off x="5759231" y="6045968"/>
            <a:ext cx="700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AGENT</a:t>
            </a:r>
          </a:p>
        </p:txBody>
      </p:sp>
      <p:sp>
        <p:nvSpPr>
          <p:cNvPr id="44" name="U-Turn Arrow 43">
            <a:extLst>
              <a:ext uri="{FF2B5EF4-FFF2-40B4-BE49-F238E27FC236}">
                <a16:creationId xmlns:a16="http://schemas.microsoft.com/office/drawing/2014/main" id="{6F6E0AF7-43C6-3441-991A-FF8457B9E3EB}"/>
              </a:ext>
            </a:extLst>
          </p:cNvPr>
          <p:cNvSpPr/>
          <p:nvPr/>
        </p:nvSpPr>
        <p:spPr>
          <a:xfrm rot="16200000" flipH="1">
            <a:off x="3584711" y="3951837"/>
            <a:ext cx="3227666" cy="355564"/>
          </a:xfrm>
          <a:prstGeom prst="utur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6F0142-6365-BA40-8C46-EF0CFBAAE827}"/>
              </a:ext>
            </a:extLst>
          </p:cNvPr>
          <p:cNvSpPr txBox="1"/>
          <p:nvPr/>
        </p:nvSpPr>
        <p:spPr>
          <a:xfrm>
            <a:off x="2405145" y="3646558"/>
            <a:ext cx="2615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C00000"/>
                </a:solidFill>
              </a:rPr>
              <a:t>OBSERVE ITS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C00000"/>
                </a:solidFill>
              </a:rPr>
              <a:t>GET REWARD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D870BC-E5D0-864A-85FA-C488B9FDCA13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8736801" cy="587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89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REBRANDING &amp; CONFUSION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99093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DIFFERENCE BETWEEN AI &amp; 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MACHINE LEARNING?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WHAT IS DATA SCIENCE?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DEEP LEARNING OR DEEP 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NEURAL NETWORKS?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8A224-C948-F54B-9230-ED17C27BF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301" y="2333156"/>
            <a:ext cx="3991853" cy="2946831"/>
          </a:xfrm>
          <a:prstGeom prst="rect">
            <a:avLst/>
          </a:prstGeom>
        </p:spPr>
      </p:pic>
      <p:sp>
        <p:nvSpPr>
          <p:cNvPr id="5" name="Rectangle 4">
            <a:hlinkClick r:id="rId4"/>
            <a:extLst>
              <a:ext uri="{FF2B5EF4-FFF2-40B4-BE49-F238E27FC236}">
                <a16:creationId xmlns:a16="http://schemas.microsoft.com/office/drawing/2014/main" id="{99153D7E-C5B6-2E47-B1D3-1FAF28B6AAB3}"/>
              </a:ext>
            </a:extLst>
          </p:cNvPr>
          <p:cNvSpPr/>
          <p:nvPr/>
        </p:nvSpPr>
        <p:spPr>
          <a:xfrm>
            <a:off x="1348508" y="6098417"/>
            <a:ext cx="8146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Source: https://www.manning.com/books/grokking-deep-reinforcement-learning</a:t>
            </a:r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9EA9AF-4C84-3449-8424-05A9B5387580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861318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4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LURING WITH SIREN SONGS?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99093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“DATA IS THE NEW OIL”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“AI IS THE NEW ELECTRICITY”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“THE FOURTH INDUSTRIAL REVOLUTION”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…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9EA9AF-4C84-3449-8424-05A9B5387580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861318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41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30115" y="1746432"/>
            <a:ext cx="90970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WHAT ARE AI KEY </a:t>
            </a:r>
            <a:b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ENABLERS?</a:t>
            </a:r>
            <a:b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5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17528" y="1887522"/>
            <a:ext cx="0" cy="18322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7C84BE-093A-FD4D-9AA3-11FEE9DFBD72}"/>
              </a:ext>
            </a:extLst>
          </p:cNvPr>
          <p:cNvSpPr txBox="1"/>
          <p:nvPr/>
        </p:nvSpPr>
        <p:spPr>
          <a:xfrm>
            <a:off x="2530115" y="3386737"/>
            <a:ext cx="7350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TECHNOLOGY, SCIENCE, BUSINESS, SOCIAL, POLICY, … </a:t>
            </a:r>
          </a:p>
        </p:txBody>
      </p:sp>
    </p:spTree>
    <p:extLst>
      <p:ext uri="{BB962C8B-B14F-4D97-AF65-F5344CB8AC3E}">
        <p14:creationId xmlns:p14="http://schemas.microsoft.com/office/powerpoint/2010/main" val="155533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ON TECHNOLOGICAL SIDE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99093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MORE DATA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COMPUTING POWER (GPU)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OPTIMIZATION OF LEARNING ALGORITHMS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259D79-7EC4-EC43-8315-1B47CDFDAC89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644882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85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ON SCIENTIFIC SIDE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106198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EXTREMELY ACTIVE SCIENTIFIC RESEARCH WORLDWIDE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DEMOCRATIZATION / OPEN SOURCE / EDUCATION / SaaS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MAJOR BREAKTRHOUGHS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7CFC9F-ED1B-4742-A698-C7E5C95F3CBB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827762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45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ON BUSINESS SIDE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106198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FROM INNOVATION TO IMPLEMENTATION “ERA”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HARNESSING THE “NARROW” AI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INFINITE DOMAIN APPLICATIONS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INDUSTRIALIZATION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58DAFA-A6D7-FD44-88D7-148D2FA54298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699411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2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ON SOCIETAL &amp; POLICY SIDES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106198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PUBLIC AWARENESS THROUGH MEDIA HYPE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RACE FOR AI AS A GEOPOLOTICAL STAKE 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DIGITALIZATION OF THE SOCIETY ALREADY STARTED IN MANY COUNTRIES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1BFCF2-D14B-4A4F-8009-EA3160CDD49B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917524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6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AN IDEA OF THE RUSH 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5C09A1-72FB-A146-8EBE-91EABA0CE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768" y="1981308"/>
            <a:ext cx="9256415" cy="38000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FEB433-FC07-574C-92FC-604103C5B326}"/>
              </a:ext>
            </a:extLst>
          </p:cNvPr>
          <p:cNvSpPr/>
          <p:nvPr/>
        </p:nvSpPr>
        <p:spPr>
          <a:xfrm>
            <a:off x="1378101" y="5889162"/>
            <a:ext cx="7803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Source: https://medium.com/politics-ai/an-overview-of-national-ai-strategies-2a70ec6edfd</a:t>
            </a:r>
            <a:endParaRPr lang="fr-F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7499B2-2514-B64B-9131-30B26ABABCCA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8931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57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THE STUFF OF AN AI SUPERPOWER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99093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ABUNDANT DATA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TENACIOUS ENTREPRENEURS [ON STRATEGIC SECTORS]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WELL-TRAINED AI SCIENTISTS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SUPPORTIVE POLICY ENVIRONMENT [ON STRATEGIC SECTORS]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9659FD-F966-1645-85BD-D12C829C7AD2}"/>
              </a:ext>
            </a:extLst>
          </p:cNvPr>
          <p:cNvSpPr/>
          <p:nvPr/>
        </p:nvSpPr>
        <p:spPr>
          <a:xfrm>
            <a:off x="1271768" y="5696136"/>
            <a:ext cx="2832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</a:t>
            </a:r>
            <a:r>
              <a:rPr lang="fr-FR" dirty="0" err="1">
                <a:hlinkClick r:id="rId3"/>
              </a:rPr>
              <a:t>aisuperpowers.com</a:t>
            </a:r>
            <a:r>
              <a:rPr lang="fr-FR" dirty="0">
                <a:hlinkClick r:id="rId3"/>
              </a:rPr>
              <a:t>/</a:t>
            </a:r>
            <a:endParaRPr lang="fr-F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8BECF7-BD9E-524A-9E3D-AD233E417BFA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609649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48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SOME QUOTES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71768" y="2014794"/>
            <a:ext cx="99093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“Intelligence is the ability to adapt to change” </a:t>
            </a:r>
            <a:r>
              <a:rPr lang="en-US" sz="2400" dirty="0">
                <a:solidFill>
                  <a:schemeClr val="accent1"/>
                </a:solidFill>
                <a:latin typeface="Cambria" panose="02040503050406030204" pitchFamily="18" charset="0"/>
              </a:rPr>
              <a:t>– Stephen Hawking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“Intelligence is the ability to avoid doing work, yet getting the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 work done” </a:t>
            </a:r>
            <a:r>
              <a:rPr lang="en-US" sz="2400" dirty="0">
                <a:solidFill>
                  <a:schemeClr val="accent1"/>
                </a:solidFill>
                <a:latin typeface="Cambria" panose="02040503050406030204" pitchFamily="18" charset="0"/>
              </a:rPr>
              <a:t>– Linus Torvalds</a:t>
            </a:r>
            <a:br>
              <a:rPr lang="en-US" sz="2400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“The true sign of intelligence is not knowledge but imagination” </a:t>
            </a:r>
            <a:r>
              <a:rPr lang="en-US" sz="2400" dirty="0">
                <a:solidFill>
                  <a:schemeClr val="accent1"/>
                </a:solidFill>
                <a:latin typeface="Cambria" panose="02040503050406030204" pitchFamily="18" charset="0"/>
              </a:rPr>
              <a:t>– Albert Einstein</a:t>
            </a:r>
            <a:br>
              <a:rPr lang="en-US" sz="2400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“The intelligent man who is proud of his intelligence is like the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condemned man who is proud of his large cell” </a:t>
            </a:r>
            <a:r>
              <a:rPr lang="en-US" sz="2400" dirty="0">
                <a:solidFill>
                  <a:schemeClr val="accent1"/>
                </a:solidFill>
                <a:latin typeface="Cambria" panose="02040503050406030204" pitchFamily="18" charset="0"/>
              </a:rPr>
              <a:t>– Simone Weil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09FD6D-5F84-D54D-ACB2-8029F49BA0E3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930947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48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30115" y="1746432"/>
            <a:ext cx="9097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WHAT ARE AI CHALLENGES?</a:t>
            </a:r>
            <a:b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5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17528" y="1887522"/>
            <a:ext cx="0" cy="11161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7C84BE-093A-FD4D-9AA3-11FEE9DFBD72}"/>
              </a:ext>
            </a:extLst>
          </p:cNvPr>
          <p:cNvSpPr txBox="1"/>
          <p:nvPr/>
        </p:nvSpPr>
        <p:spPr>
          <a:xfrm>
            <a:off x="2605616" y="2603573"/>
            <a:ext cx="7350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ETHICS, SOCIETAL, TECHNOLOGY, … </a:t>
            </a:r>
          </a:p>
        </p:txBody>
      </p:sp>
    </p:spTree>
    <p:extLst>
      <p:ext uri="{BB962C8B-B14F-4D97-AF65-F5344CB8AC3E}">
        <p14:creationId xmlns:p14="http://schemas.microsoft.com/office/powerpoint/2010/main" val="407277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TECHNOLOGICAL/SCIENTIFIC SIDES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99093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UNDERSTAND WHY DOES IT WORK SO WELL !!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PREDICTION ON LONG TERM HORIZON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UNSUPERVISED LEARNING -&gt; BUILD A MODEL OF THE WORLD FROM SCRATCH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A744B6-4EC2-6C48-9DA0-1BB07AA25EF5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685988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44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ON BUSINESS SIDE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106198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TRANSITION TO INDUSTRIALIZATION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WELL-TRAINED ENGINEERS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EAGER ENTREPRENEURS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58DAFA-A6D7-FD44-88D7-148D2FA54298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699411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ON SOCIETAL &amp; POLICY SIDES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106198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MANY ETHICAL CONSIDERATIONS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INFORMED AND AMBITIOUS POLICIES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HUGE SOCIAL IMPACT TO ANTICIPATE (EMPLOYMENT, …)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1BFCF2-D14B-4A4F-8009-EA3160CDD49B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917524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42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AI IS A MATTER OF TRADEOFFS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DFE8-C131-F145-8143-EFCAD8E53816}"/>
              </a:ext>
            </a:extLst>
          </p:cNvPr>
          <p:cNvSpPr txBox="1"/>
          <p:nvPr/>
        </p:nvSpPr>
        <p:spPr>
          <a:xfrm>
            <a:off x="1275701" y="2366108"/>
            <a:ext cx="99093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MORE DATA =&gt; LESS PRIVACY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MORE AUTONOMY =&gt; LESS CONTROL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MORE SPEED =&gt; LESS ACCURACY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7EA418-0B85-504F-855C-C078902D4017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542635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14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30115" y="1746432"/>
            <a:ext cx="90970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AI IN AFRICA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17528" y="1887522"/>
            <a:ext cx="0" cy="10150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7C84BE-093A-FD4D-9AA3-11FEE9DFBD72}"/>
              </a:ext>
            </a:extLst>
          </p:cNvPr>
          <p:cNvSpPr txBox="1"/>
          <p:nvPr/>
        </p:nvSpPr>
        <p:spPr>
          <a:xfrm>
            <a:off x="2546893" y="2603573"/>
            <a:ext cx="7350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FOR A PAN-AFRICAN STRATEGY SETTING UP ROADMAP ?</a:t>
            </a:r>
          </a:p>
        </p:txBody>
      </p:sp>
    </p:spTree>
    <p:extLst>
      <p:ext uri="{BB962C8B-B14F-4D97-AF65-F5344CB8AC3E}">
        <p14:creationId xmlns:p14="http://schemas.microsoft.com/office/powerpoint/2010/main" val="120163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734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Cambria" panose="02040503050406030204" pitchFamily="18" charset="0"/>
              </a:rPr>
              <a:t>NO EXCEPTION PAN-AFRICAN STRATEGY</a:t>
            </a:r>
            <a:endParaRPr lang="en-US" sz="3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DFE8-C131-F145-8143-EFCAD8E53816}"/>
              </a:ext>
            </a:extLst>
          </p:cNvPr>
          <p:cNvSpPr txBox="1"/>
          <p:nvPr/>
        </p:nvSpPr>
        <p:spPr>
          <a:xfrm>
            <a:off x="1275701" y="2366108"/>
            <a:ext cx="99093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TO ENCOURAGE AI EDUCATION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TO INCENTIVIZE ENTREPRENEURSHIP [STRATEGIC SECTORS?]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TO FACILITATE COOPERATION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TO MOBILIZE HUMAN &amp; FINANCIAL RESOURCES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7EA418-0B85-504F-855C-C078902D4017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89235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70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734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Cambria" panose="02040503050406030204" pitchFamily="18" charset="0"/>
              </a:rPr>
              <a:t>RECENT INITIATIVES IN EDUCATION &amp; RESEARCH</a:t>
            </a:r>
            <a:endParaRPr lang="en-US" sz="3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DFE8-C131-F145-8143-EFCAD8E53816}"/>
              </a:ext>
            </a:extLst>
          </p:cNvPr>
          <p:cNvSpPr txBox="1"/>
          <p:nvPr/>
        </p:nvSpPr>
        <p:spPr>
          <a:xfrm>
            <a:off x="1275701" y="2097660"/>
            <a:ext cx="99093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AFRICAN MASTER IN MACHINE INTELLIGENCE (AMMI), AIMS KIGALI, RWANDA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DEEP LEARNING INDABA GATHERINGS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GOOGLE RESEARCH LAB IN ACCRA, GHANA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ZINDI (KAGGLE FOR AFRICA)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7EA418-0B85-504F-855C-C078902D4017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915008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3DD4A57-9039-9F41-9695-C3062F18C683}"/>
              </a:ext>
            </a:extLst>
          </p:cNvPr>
          <p:cNvSpPr/>
          <p:nvPr/>
        </p:nvSpPr>
        <p:spPr>
          <a:xfrm>
            <a:off x="1632934" y="5709752"/>
            <a:ext cx="3787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http://</a:t>
            </a:r>
            <a:r>
              <a:rPr lang="fr-FR" dirty="0" err="1">
                <a:hlinkClick r:id="rId3"/>
              </a:rPr>
              <a:t>www.deeplearningindaba.com</a:t>
            </a:r>
            <a:r>
              <a:rPr lang="fr-FR" dirty="0">
                <a:hlinkClick r:id="rId3"/>
              </a:rPr>
              <a:t>/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275BD1-E049-3640-A8C4-F9E665C17635}"/>
              </a:ext>
            </a:extLst>
          </p:cNvPr>
          <p:cNvSpPr/>
          <p:nvPr/>
        </p:nvSpPr>
        <p:spPr>
          <a:xfrm>
            <a:off x="1632934" y="5413096"/>
            <a:ext cx="2493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</a:t>
            </a:r>
            <a:r>
              <a:rPr lang="fr-FR" dirty="0" err="1">
                <a:hlinkClick r:id="rId4"/>
              </a:rPr>
              <a:t>aims-ammi.com</a:t>
            </a:r>
            <a:r>
              <a:rPr lang="fr-FR" dirty="0">
                <a:hlinkClick r:id="rId4"/>
              </a:rPr>
              <a:t>/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1E295C-630D-1D46-A791-0E0F880FC459}"/>
              </a:ext>
            </a:extLst>
          </p:cNvPr>
          <p:cNvSpPr/>
          <p:nvPr/>
        </p:nvSpPr>
        <p:spPr>
          <a:xfrm>
            <a:off x="1632934" y="6016156"/>
            <a:ext cx="3482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mbria" panose="02040503050406030204" pitchFamily="18" charset="0"/>
                <a:hlinkClick r:id="rId5"/>
              </a:rPr>
              <a:t>https://</a:t>
            </a:r>
            <a:r>
              <a:rPr lang="en-US" dirty="0" err="1">
                <a:solidFill>
                  <a:schemeClr val="accent1"/>
                </a:solidFill>
                <a:latin typeface="Cambria" panose="02040503050406030204" pitchFamily="18" charset="0"/>
                <a:hlinkClick r:id="rId5"/>
              </a:rPr>
              <a:t>zindi.africa</a:t>
            </a:r>
            <a:r>
              <a:rPr lang="en-US" dirty="0">
                <a:solidFill>
                  <a:schemeClr val="accent1"/>
                </a:solidFill>
                <a:latin typeface="Cambria" panose="02040503050406030204" pitchFamily="18" charset="0"/>
                <a:hlinkClick r:id="rId5"/>
              </a:rPr>
              <a:t>/competitions</a:t>
            </a:r>
            <a:endParaRPr lang="en-US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56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30115" y="1746432"/>
            <a:ext cx="90970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FORTHCOMING SESSIONS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17528" y="1887522"/>
            <a:ext cx="0" cy="5956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61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72436" y="1098273"/>
            <a:ext cx="538070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  <a:t>AI APPLICATIONS</a:t>
            </a:r>
            <a:b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b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  <a:t>ETHICS OF AI</a:t>
            </a:r>
            <a:b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4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  <a:t>OPEN ISSUES</a:t>
            </a:r>
            <a:b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4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  <a:t>BUSINESS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E68F0-334B-734C-B779-7B6D77A6FF4C}"/>
              </a:ext>
            </a:extLst>
          </p:cNvPr>
          <p:cNvSpPr txBox="1"/>
          <p:nvPr/>
        </p:nvSpPr>
        <p:spPr>
          <a:xfrm>
            <a:off x="5444456" y="2364107"/>
            <a:ext cx="13190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1"/>
                </a:solidFill>
                <a:latin typeface="Cambria" panose="02040503050406030204" pitchFamily="18" charset="0"/>
              </a:rPr>
              <a:t>&amp;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F8419-E8E0-2349-913F-44A3E2BB6B55}"/>
              </a:ext>
            </a:extLst>
          </p:cNvPr>
          <p:cNvSpPr txBox="1"/>
          <p:nvPr/>
        </p:nvSpPr>
        <p:spPr>
          <a:xfrm>
            <a:off x="7145460" y="2492828"/>
            <a:ext cx="5380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  <a:t>WORKING GROUP SESSIONS</a:t>
            </a:r>
          </a:p>
        </p:txBody>
      </p:sp>
    </p:spTree>
    <p:extLst>
      <p:ext uri="{BB962C8B-B14F-4D97-AF65-F5344CB8AC3E}">
        <p14:creationId xmlns:p14="http://schemas.microsoft.com/office/powerpoint/2010/main" val="397906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15A286-8368-E242-940D-FA03E017F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429" y="739954"/>
            <a:ext cx="5623302" cy="5292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9874E0-597E-524B-8EEB-D859A950DA2A}"/>
              </a:ext>
            </a:extLst>
          </p:cNvPr>
          <p:cNvSpPr/>
          <p:nvPr/>
        </p:nvSpPr>
        <p:spPr>
          <a:xfrm>
            <a:off x="2580725" y="6160529"/>
            <a:ext cx="6689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Source: https://blog.adioma.com/9-types-of-intelligence-infographic/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067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30116" y="1788377"/>
            <a:ext cx="81262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WHAT IS I[NTELLIGENCE]? REDUX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5121" y="3419593"/>
            <a:ext cx="7350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DIVIDE AND CONQUER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17528" y="1929467"/>
            <a:ext cx="0" cy="17952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0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46895" y="1761002"/>
            <a:ext cx="9196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  <a:t>A STORY OF A BUTTERFLY AND …</a:t>
            </a:r>
          </a:p>
        </p:txBody>
      </p:sp>
      <p:pic>
        <p:nvPicPr>
          <p:cNvPr id="6" name="Graphic 5" descr="Thought bubble">
            <a:extLst>
              <a:ext uri="{FF2B5EF4-FFF2-40B4-BE49-F238E27FC236}">
                <a16:creationId xmlns:a16="http://schemas.microsoft.com/office/drawing/2014/main" id="{30DB4608-980D-1D4C-A540-EA728E2F7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4569" y="0"/>
            <a:ext cx="1686187" cy="16861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B8D045-D8AD-F943-9A03-859648331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7370" y="2906863"/>
            <a:ext cx="2873435" cy="18984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BF03DB-4A4F-0844-A17C-3EFB12C6EDDB}"/>
              </a:ext>
            </a:extLst>
          </p:cNvPr>
          <p:cNvSpPr/>
          <p:nvPr/>
        </p:nvSpPr>
        <p:spPr>
          <a:xfrm>
            <a:off x="7317996" y="4865271"/>
            <a:ext cx="49467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/>
              <a:t>Source: http://reptile-</a:t>
            </a:r>
            <a:r>
              <a:rPr lang="fr-FR" sz="1100" dirty="0" err="1"/>
              <a:t>database.reptarium.cz</a:t>
            </a:r>
            <a:endParaRPr lang="fr-FR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AD7779-9DE0-ED43-9021-F4C072A39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8324" y="2948648"/>
            <a:ext cx="2479705" cy="18566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5E84548-5BB4-3247-B66B-B2DA96A4ADDC}"/>
              </a:ext>
            </a:extLst>
          </p:cNvPr>
          <p:cNvSpPr/>
          <p:nvPr/>
        </p:nvSpPr>
        <p:spPr>
          <a:xfrm>
            <a:off x="2572062" y="4900438"/>
            <a:ext cx="41894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/>
              <a:t>Source: https://</a:t>
            </a:r>
            <a:r>
              <a:rPr lang="fr-FR" sz="1100" dirty="0" err="1"/>
              <a:t>www.smithsonianmag.com</a:t>
            </a:r>
            <a:r>
              <a:rPr lang="fr-FR" sz="1100" dirty="0"/>
              <a:t>/smart-news/</a:t>
            </a:r>
            <a:br>
              <a:rPr lang="fr-FR" sz="1100" dirty="0"/>
            </a:br>
            <a:r>
              <a:rPr lang="fr-FR" sz="1100" dirty="0"/>
              <a:t>butterfly-recently-returned-scotland-now-its-laying-eggs-180968195/</a:t>
            </a:r>
          </a:p>
        </p:txBody>
      </p:sp>
    </p:spTree>
    <p:extLst>
      <p:ext uri="{BB962C8B-B14F-4D97-AF65-F5344CB8AC3E}">
        <p14:creationId xmlns:p14="http://schemas.microsoft.com/office/powerpoint/2010/main" val="70851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DECISION MAKING UNDER UNCERTAINTY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2BBBB-07D7-B747-9F77-8DC7B8E97394}"/>
              </a:ext>
            </a:extLst>
          </p:cNvPr>
          <p:cNvSpPr txBox="1"/>
          <p:nvPr/>
        </p:nvSpPr>
        <p:spPr>
          <a:xfrm>
            <a:off x="1275701" y="2056739"/>
            <a:ext cx="990936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PREDICTIONS </a:t>
            </a: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AFFECT BEHAVIOUR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PREDICTIONS </a:t>
            </a: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AFFECT DECISIONS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PREDICTIONS </a:t>
            </a: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ARE SOMETIMES BIASED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3400" b="1" dirty="0">
                <a:solidFill>
                  <a:schemeClr val="accent1"/>
                </a:solidFill>
                <a:latin typeface="Cambria" panose="02040503050406030204" pitchFamily="18" charset="0"/>
              </a:rPr>
              <a:t>AI IS REALLY REALLY GOOD AT IT</a:t>
            </a:r>
            <a:br>
              <a:rPr lang="en-US" sz="3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3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2791EF-1CEE-9540-9AF9-4AD87077842E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71786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5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655952" y="2197231"/>
            <a:ext cx="91963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  <a:t>IDENTIFY </a:t>
            </a:r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5</a:t>
            </a:r>
            <a: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  <a:t> AI APPLICATIONS</a:t>
            </a:r>
            <a:b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4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  <a:t>WHAT DOES IT PREDICT?</a:t>
            </a:r>
          </a:p>
        </p:txBody>
      </p:sp>
      <p:pic>
        <p:nvPicPr>
          <p:cNvPr id="3" name="Graphic 2" descr="Thought bubble">
            <a:extLst>
              <a:ext uri="{FF2B5EF4-FFF2-40B4-BE49-F238E27FC236}">
                <a16:creationId xmlns:a16="http://schemas.microsoft.com/office/drawing/2014/main" id="{C2A6FE80-28AC-AE4A-9305-04C959471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4569" y="0"/>
            <a:ext cx="1686187" cy="16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4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58561</TotalTime>
  <Words>970</Words>
  <Application>Microsoft Macintosh PowerPoint</Application>
  <PresentationFormat>Widescreen</PresentationFormat>
  <Paragraphs>276</Paragraphs>
  <Slides>49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Arial Rounded MT Bold</vt:lpstr>
      <vt:lpstr>Calibri</vt:lpstr>
      <vt:lpstr>Cambria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ITU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Njume-Ebong, Ahone</dc:creator>
  <cp:lastModifiedBy>Franck Albinet</cp:lastModifiedBy>
  <cp:revision>347</cp:revision>
  <cp:lastPrinted>2017-04-24T07:32:52Z</cp:lastPrinted>
  <dcterms:created xsi:type="dcterms:W3CDTF">2017-02-20T15:39:54Z</dcterms:created>
  <dcterms:modified xsi:type="dcterms:W3CDTF">2018-11-30T11:13:35Z</dcterms:modified>
</cp:coreProperties>
</file>